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20" r:id="rId3"/>
    <p:sldId id="415" r:id="rId4"/>
    <p:sldId id="382" r:id="rId5"/>
    <p:sldId id="419" r:id="rId6"/>
    <p:sldId id="428" r:id="rId7"/>
    <p:sldId id="431" r:id="rId8"/>
    <p:sldId id="429" r:id="rId9"/>
    <p:sldId id="426" r:id="rId10"/>
    <p:sldId id="424" r:id="rId11"/>
    <p:sldId id="430" r:id="rId12"/>
    <p:sldId id="395" r:id="rId13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774"/>
    <a:srgbClr val="A81605"/>
    <a:srgbClr val="019F6F"/>
    <a:srgbClr val="01BE7F"/>
    <a:srgbClr val="0B9262"/>
    <a:srgbClr val="00DF95"/>
    <a:srgbClr val="00F6A4"/>
    <a:srgbClr val="00FEAA"/>
    <a:srgbClr val="2EDB79"/>
    <a:srgbClr val="18B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6" autoAdjust="0"/>
    <p:restoredTop sz="95234" autoAdjust="0"/>
  </p:normalViewPr>
  <p:slideViewPr>
    <p:cSldViewPr snapToGrid="0" snapToObjects="1">
      <p:cViewPr varScale="1">
        <p:scale>
          <a:sx n="139" d="100"/>
          <a:sy n="139" d="100"/>
        </p:scale>
        <p:origin x="21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38DA-8E66-FA42-86DA-3495FA1A0293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1875-C9B9-B544-9645-D4B23CB1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4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8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3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1875-C9B9-B544-9645-D4B23CB137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BB42-19A5-6746-AB6A-7A5F890661E3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23D-AC6D-8743-9015-AF52FC7E0EF6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D1B8-D28A-F548-BF0B-C60AA150247E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4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3DF4-5EE9-DA41-9F97-EC2F57BD575A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49A8-476E-5146-A22A-D5A996A445A1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F353-4969-EE40-8ABA-3F86559473FF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8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E2F2-315C-3549-BCE1-0A7DE5399645}" type="datetime1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4FF2-47F6-744C-9393-61C81C2DE189}" type="datetime1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90AF-9743-274C-83D2-156C94B6BA67}" type="datetime1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5554-B207-FB41-B4F0-B4D0CE479867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0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9C46-A353-BA44-89C0-FD1E1170ACB7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1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690C-BB4B-B74C-801C-66A2F88D47FB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306D-2A11-334F-8BDA-D890347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1" kern="1200">
          <a:solidFill>
            <a:schemeClr val="tx1"/>
          </a:solidFill>
          <a:latin typeface="Lato Italic"/>
          <a:ea typeface="+mn-ea"/>
          <a:cs typeface="Lato Italic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Lato Light"/>
          <a:ea typeface="+mn-ea"/>
          <a:cs typeface="Lato Light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1" kern="1200">
          <a:solidFill>
            <a:schemeClr val="tx1"/>
          </a:solidFill>
          <a:latin typeface="Lato Light"/>
          <a:ea typeface="+mn-ea"/>
          <a:cs typeface="Lato Light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tx1"/>
          </a:solidFill>
          <a:latin typeface="Lato Light"/>
          <a:ea typeface="+mn-ea"/>
          <a:cs typeface="Lato Light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hyperlink" Target="https://www.ajc.com/lifestyles/foodfinder-helps-thousands-find-food-banks-during-pandemic/xCYu9AKse1fdEfDSZIMPPI/" TargetMode="External"/><Relationship Id="rId12" Type="http://schemas.openxmlformats.org/officeDocument/2006/relationships/hyperlink" Target="https://www.newsweek.com/gen-z-tired-hearing-about-worlds-problems-want-fix-them-opinion-1358956" TargetMode="Externa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11" Type="http://schemas.openxmlformats.org/officeDocument/2006/relationships/image" Target="../media/image18.png"/><Relationship Id="rId5" Type="http://schemas.openxmlformats.org/officeDocument/2006/relationships/hyperlink" Target="https://www.forbes.com/sites/devinthorpe/2017/08/09/knowing-no-app-will-solve-hunger-didnt-stop-this-teen/#3836a8403465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hyperlink" Target="https://www.blog.google/outreach-initiatives/nonprofits/foodfinder-google-nonprofits/?linkId=90996869&amp;fbclid=IwAR0Et6EF6FaN1Rv7veup9pBSzHcTg6huSn6CimlEY1oQbTHTRWHfKe2bRl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hyperlink" Target="https://www.getfoodus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foodlion.com/in-our-community/food-lion-feeds/volunteer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431" y="915011"/>
            <a:ext cx="1188696" cy="11886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1C934-5C1A-9643-B904-0710128B014D}"/>
              </a:ext>
            </a:extLst>
          </p:cNvPr>
          <p:cNvSpPr txBox="1"/>
          <p:nvPr/>
        </p:nvSpPr>
        <p:spPr>
          <a:xfrm>
            <a:off x="1372743" y="3635236"/>
            <a:ext cx="639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 Neue Thin" charset="0"/>
                <a:cs typeface="Helvetica Neue Thin" charset="0"/>
              </a:rPr>
              <a:t>FoodFinder COVID-19 Relief Overview</a:t>
            </a:r>
            <a:endParaRPr lang="en-US" sz="3200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F514D-9AC9-FD44-A32D-3A6526970EBA}"/>
              </a:ext>
            </a:extLst>
          </p:cNvPr>
          <p:cNvSpPr txBox="1"/>
          <p:nvPr/>
        </p:nvSpPr>
        <p:spPr>
          <a:xfrm>
            <a:off x="3164507" y="4286472"/>
            <a:ext cx="26665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Prepared by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Jack Griffin - Founder &amp; CEO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UPDATED – 11/25/20</a:t>
            </a:r>
            <a:endParaRPr lang="en-US" sz="2000" i="1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5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86658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9957" y="0"/>
            <a:ext cx="7650701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Our Impact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4CEC56C-1D00-1F43-BFDD-E4961931B5F9}"/>
              </a:ext>
            </a:extLst>
          </p:cNvPr>
          <p:cNvSpPr/>
          <p:nvPr/>
        </p:nvSpPr>
        <p:spPr>
          <a:xfrm>
            <a:off x="860812" y="4584259"/>
            <a:ext cx="553808" cy="164592"/>
          </a:xfrm>
          <a:prstGeom prst="rect">
            <a:avLst/>
          </a:prstGeom>
          <a:solidFill>
            <a:srgbClr val="00F6A4"/>
          </a:solidFill>
          <a:ln>
            <a:solidFill>
              <a:srgbClr val="00F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DB79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CB8B1C-D7DE-EA48-ABB3-75F4FD470506}"/>
              </a:ext>
            </a:extLst>
          </p:cNvPr>
          <p:cNvSpPr/>
          <p:nvPr/>
        </p:nvSpPr>
        <p:spPr>
          <a:xfrm>
            <a:off x="1509967" y="4256096"/>
            <a:ext cx="553808" cy="493776"/>
          </a:xfrm>
          <a:prstGeom prst="rect">
            <a:avLst/>
          </a:prstGeom>
          <a:solidFill>
            <a:srgbClr val="00DF95"/>
          </a:solidFill>
          <a:ln>
            <a:solidFill>
              <a:srgbClr val="00D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04062E-44E9-D948-BAB4-6D1AE66BDD97}"/>
              </a:ext>
            </a:extLst>
          </p:cNvPr>
          <p:cNvSpPr/>
          <p:nvPr/>
        </p:nvSpPr>
        <p:spPr>
          <a:xfrm>
            <a:off x="2154352" y="2937167"/>
            <a:ext cx="553807" cy="1811684"/>
          </a:xfrm>
          <a:prstGeom prst="rect">
            <a:avLst/>
          </a:prstGeom>
          <a:solidFill>
            <a:srgbClr val="01BE7F"/>
          </a:solidFill>
          <a:ln>
            <a:solidFill>
              <a:srgbClr val="01B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DD8B7A-29CB-8C4F-AF0D-C979D4D0406B}"/>
              </a:ext>
            </a:extLst>
          </p:cNvPr>
          <p:cNvSpPr/>
          <p:nvPr/>
        </p:nvSpPr>
        <p:spPr>
          <a:xfrm>
            <a:off x="871012" y="4543001"/>
            <a:ext cx="7049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10,000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EA3AA8-FA03-5D4A-8B00-27CB0ACDBE23}"/>
              </a:ext>
            </a:extLst>
          </p:cNvPr>
          <p:cNvSpPr/>
          <p:nvPr/>
        </p:nvSpPr>
        <p:spPr>
          <a:xfrm rot="19843040">
            <a:off x="1410912" y="4276613"/>
            <a:ext cx="939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32,000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16AE2E-A980-3D47-B5B5-4AD921767529}"/>
              </a:ext>
            </a:extLst>
          </p:cNvPr>
          <p:cNvSpPr/>
          <p:nvPr/>
        </p:nvSpPr>
        <p:spPr>
          <a:xfrm rot="16200000">
            <a:off x="1674097" y="3473639"/>
            <a:ext cx="15082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127,000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2ACCFA4-F936-9743-8F93-BBD872E90A5C}"/>
              </a:ext>
            </a:extLst>
          </p:cNvPr>
          <p:cNvSpPr txBox="1">
            <a:spLocks/>
          </p:cNvSpPr>
          <p:nvPr/>
        </p:nvSpPr>
        <p:spPr>
          <a:xfrm>
            <a:off x="847448" y="4579062"/>
            <a:ext cx="704996" cy="60640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sz="1800" b="1" i="1" dirty="0"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2017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3E6F918-EB8C-4746-9D9D-3FDFB9CF5BAD}"/>
              </a:ext>
            </a:extLst>
          </p:cNvPr>
          <p:cNvSpPr txBox="1">
            <a:spLocks/>
          </p:cNvSpPr>
          <p:nvPr/>
        </p:nvSpPr>
        <p:spPr>
          <a:xfrm>
            <a:off x="1494477" y="4584259"/>
            <a:ext cx="704996" cy="60640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sz="1800" b="1" i="1" dirty="0"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2018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788EE7D-843D-CF41-989D-64FB4F9A0FAC}"/>
              </a:ext>
            </a:extLst>
          </p:cNvPr>
          <p:cNvSpPr txBox="1">
            <a:spLocks/>
          </p:cNvSpPr>
          <p:nvPr/>
        </p:nvSpPr>
        <p:spPr>
          <a:xfrm>
            <a:off x="2140530" y="4579062"/>
            <a:ext cx="704996" cy="60640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sz="1800" b="1" i="1" dirty="0"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2019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0E1FF38-8412-8246-A793-C2079ADE3576}"/>
              </a:ext>
            </a:extLst>
          </p:cNvPr>
          <p:cNvSpPr txBox="1">
            <a:spLocks/>
          </p:cNvSpPr>
          <p:nvPr/>
        </p:nvSpPr>
        <p:spPr>
          <a:xfrm>
            <a:off x="229330" y="1145813"/>
            <a:ext cx="3940285" cy="457159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pPr algn="ctr"/>
            <a:r>
              <a:rPr lang="en-US" sz="2800" b="1" u="sng" dirty="0"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Growth in People Served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610C748-359B-FE40-AFF7-85C354193A25}"/>
              </a:ext>
            </a:extLst>
          </p:cNvPr>
          <p:cNvSpPr txBox="1">
            <a:spLocks/>
          </p:cNvSpPr>
          <p:nvPr/>
        </p:nvSpPr>
        <p:spPr>
          <a:xfrm>
            <a:off x="2786521" y="4643826"/>
            <a:ext cx="704995" cy="606402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sz="1100" b="1" i="1" dirty="0">
                <a:solidFill>
                  <a:srgbClr val="2AB774"/>
                </a:solidFill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1100" b="1" i="1" baseline="30000" dirty="0">
                <a:solidFill>
                  <a:srgbClr val="2AB774"/>
                </a:solidFill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st</a:t>
            </a:r>
            <a:r>
              <a:rPr lang="en-US" sz="1100" b="1" i="1" dirty="0">
                <a:solidFill>
                  <a:srgbClr val="2AB774"/>
                </a:solidFill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Half of 2020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7D5DF9-4F6D-F442-BF6E-E2FE4A9AC662}"/>
              </a:ext>
            </a:extLst>
          </p:cNvPr>
          <p:cNvSpPr/>
          <p:nvPr/>
        </p:nvSpPr>
        <p:spPr>
          <a:xfrm>
            <a:off x="2803552" y="1740418"/>
            <a:ext cx="548986" cy="3015891"/>
          </a:xfrm>
          <a:prstGeom prst="rect">
            <a:avLst/>
          </a:prstGeom>
          <a:solidFill>
            <a:srgbClr val="019F6F"/>
          </a:solidFill>
          <a:ln>
            <a:solidFill>
              <a:srgbClr val="019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73FE2F-A93A-3C43-8F60-A5139780EB9E}"/>
              </a:ext>
            </a:extLst>
          </p:cNvPr>
          <p:cNvSpPr/>
          <p:nvPr/>
        </p:nvSpPr>
        <p:spPr>
          <a:xfrm rot="16200000">
            <a:off x="1823520" y="2549019"/>
            <a:ext cx="249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220,000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296855A-1C23-614F-8F00-831CADF1395D}"/>
              </a:ext>
            </a:extLst>
          </p:cNvPr>
          <p:cNvSpPr txBox="1">
            <a:spLocks/>
          </p:cNvSpPr>
          <p:nvPr/>
        </p:nvSpPr>
        <p:spPr>
          <a:xfrm>
            <a:off x="4549929" y="1145813"/>
            <a:ext cx="4364741" cy="457159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pPr algn="ctr"/>
            <a:r>
              <a:rPr lang="en-US" sz="2800" b="1" u="sng" dirty="0">
                <a:latin typeface="Corbel" panose="020B05030202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by the Numbers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BA63C-DB6B-C043-9C88-33841D3CAA63}"/>
              </a:ext>
            </a:extLst>
          </p:cNvPr>
          <p:cNvSpPr txBox="1"/>
          <p:nvPr/>
        </p:nvSpPr>
        <p:spPr>
          <a:xfrm>
            <a:off x="4479007" y="3891610"/>
            <a:ext cx="4518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15B679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425,000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4962A4-8C00-7949-98F1-80EB80896CF6}"/>
              </a:ext>
            </a:extLst>
          </p:cNvPr>
          <p:cNvSpPr txBox="1"/>
          <p:nvPr/>
        </p:nvSpPr>
        <p:spPr>
          <a:xfrm>
            <a:off x="4731662" y="4585743"/>
            <a:ext cx="409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 Neue Light" charset="0"/>
                <a:ea typeface="Helvetica Neue Light" charset="0"/>
                <a:cs typeface="Helvetica Neue Light" charset="0"/>
              </a:rPr>
              <a:t>served since launch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6FF158-C6CF-F344-B710-431E1C2DB88B}"/>
              </a:ext>
            </a:extLst>
          </p:cNvPr>
          <p:cNvSpPr txBox="1"/>
          <p:nvPr/>
        </p:nvSpPr>
        <p:spPr>
          <a:xfrm>
            <a:off x="6128284" y="1691399"/>
            <a:ext cx="129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15B679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72255D-4BF3-F24A-8D32-6772996A4A5C}"/>
              </a:ext>
            </a:extLst>
          </p:cNvPr>
          <p:cNvSpPr txBox="1"/>
          <p:nvPr/>
        </p:nvSpPr>
        <p:spPr>
          <a:xfrm>
            <a:off x="4937628" y="2297781"/>
            <a:ext cx="370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 Neue Light" charset="0"/>
                <a:ea typeface="Helvetica Neue Light" charset="0"/>
                <a:cs typeface="Helvetica Neue Light" charset="0"/>
              </a:rPr>
              <a:t>growth in annual impact since 2017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1163CE-5025-2C48-8514-05738346A7BD}"/>
              </a:ext>
            </a:extLst>
          </p:cNvPr>
          <p:cNvSpPr txBox="1"/>
          <p:nvPr/>
        </p:nvSpPr>
        <p:spPr>
          <a:xfrm>
            <a:off x="4424813" y="2754864"/>
            <a:ext cx="4518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15B679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275,000 people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C35DBF-091A-B44F-B667-CE204C45FB93}"/>
              </a:ext>
            </a:extLst>
          </p:cNvPr>
          <p:cNvSpPr txBox="1"/>
          <p:nvPr/>
        </p:nvSpPr>
        <p:spPr>
          <a:xfrm>
            <a:off x="4599747" y="3447498"/>
            <a:ext cx="4266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 Neue Light" charset="0"/>
                <a:ea typeface="Helvetica Neue Light" charset="0"/>
                <a:cs typeface="Helvetica Neue Light" charset="0"/>
              </a:rPr>
              <a:t>connected to food 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66201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A77E024-89F1-904E-8A6F-9A9CCFAFA124}"/>
              </a:ext>
            </a:extLst>
          </p:cNvPr>
          <p:cNvSpPr txBox="1">
            <a:spLocks/>
          </p:cNvSpPr>
          <p:nvPr/>
        </p:nvSpPr>
        <p:spPr>
          <a:xfrm>
            <a:off x="359957" y="0"/>
            <a:ext cx="7650701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Our Goals for 2021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D4736C-5BFF-DD46-B85E-B7BC6BD72A7A}"/>
              </a:ext>
            </a:extLst>
          </p:cNvPr>
          <p:cNvSpPr/>
          <p:nvPr/>
        </p:nvSpPr>
        <p:spPr>
          <a:xfrm>
            <a:off x="586126" y="1641704"/>
            <a:ext cx="685800" cy="685800"/>
          </a:xfrm>
          <a:prstGeom prst="ellipse">
            <a:avLst/>
          </a:prstGeom>
          <a:solidFill>
            <a:srgbClr val="18B671"/>
          </a:solidFill>
          <a:ln>
            <a:solidFill>
              <a:srgbClr val="18B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18B671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DF4D8C3-BBA6-C545-AC54-C3FF938D9373}"/>
              </a:ext>
            </a:extLst>
          </p:cNvPr>
          <p:cNvSpPr txBox="1"/>
          <p:nvPr/>
        </p:nvSpPr>
        <p:spPr>
          <a:xfrm>
            <a:off x="680169" y="1566347"/>
            <a:ext cx="450215" cy="6819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solidFill>
                  <a:srgbClr val="FFFFFF"/>
                </a:solidFill>
                <a:effectLst/>
                <a:latin typeface="Abadi MT Condensed Extra Bold" charset="0"/>
                <a:ea typeface="Calibri" charset="0"/>
                <a:cs typeface="Times New Roman" charset="0"/>
              </a:rPr>
              <a:t>1</a:t>
            </a:r>
            <a:endParaRPr lang="en-US" sz="5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9B31C5-9E32-774E-80E8-2E1C003A70A0}"/>
              </a:ext>
            </a:extLst>
          </p:cNvPr>
          <p:cNvSpPr/>
          <p:nvPr/>
        </p:nvSpPr>
        <p:spPr>
          <a:xfrm>
            <a:off x="585839" y="2626076"/>
            <a:ext cx="685800" cy="685800"/>
          </a:xfrm>
          <a:prstGeom prst="ellipse">
            <a:avLst/>
          </a:prstGeom>
          <a:solidFill>
            <a:srgbClr val="18B671"/>
          </a:solidFill>
          <a:ln>
            <a:solidFill>
              <a:srgbClr val="18B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18B671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A539403-001E-3946-9209-D7068940F9F6}"/>
              </a:ext>
            </a:extLst>
          </p:cNvPr>
          <p:cNvSpPr txBox="1"/>
          <p:nvPr/>
        </p:nvSpPr>
        <p:spPr>
          <a:xfrm>
            <a:off x="691757" y="2550719"/>
            <a:ext cx="450215" cy="6819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badi MT Condensed Extra Bold" charset="0"/>
                <a:ea typeface="Calibri" charset="0"/>
                <a:cs typeface="Times New Roman" charset="0"/>
              </a:rPr>
              <a:t>2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C4EB8E-0256-CE4B-B3E7-5E1ADE323DF1}"/>
              </a:ext>
            </a:extLst>
          </p:cNvPr>
          <p:cNvSpPr txBox="1"/>
          <p:nvPr/>
        </p:nvSpPr>
        <p:spPr>
          <a:xfrm>
            <a:off x="1555081" y="3515916"/>
            <a:ext cx="73054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Surpass 50,000 full-time food pantries in our database and on our assistance map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93E121-4E6F-D742-A5D0-83515F3B1BEF}"/>
              </a:ext>
            </a:extLst>
          </p:cNvPr>
          <p:cNvSpPr/>
          <p:nvPr/>
        </p:nvSpPr>
        <p:spPr>
          <a:xfrm>
            <a:off x="585839" y="3578752"/>
            <a:ext cx="685800" cy="685800"/>
          </a:xfrm>
          <a:prstGeom prst="ellipse">
            <a:avLst/>
          </a:prstGeom>
          <a:solidFill>
            <a:srgbClr val="18B671"/>
          </a:solidFill>
          <a:ln>
            <a:solidFill>
              <a:srgbClr val="18B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18B671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455D5E96-1FE7-2549-AD24-D049BE11FCE6}"/>
              </a:ext>
            </a:extLst>
          </p:cNvPr>
          <p:cNvSpPr txBox="1"/>
          <p:nvPr/>
        </p:nvSpPr>
        <p:spPr>
          <a:xfrm>
            <a:off x="704636" y="3515916"/>
            <a:ext cx="450215" cy="6819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badi MT Condensed Extra Bold" charset="0"/>
                <a:ea typeface="Calibri" charset="0"/>
                <a:cs typeface="Times New Roman" charset="0"/>
              </a:rPr>
              <a:t>3</a:t>
            </a:r>
            <a:endParaRPr lang="en-US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2B32E-5879-694F-ABA7-33A4FFF63AE8}"/>
              </a:ext>
            </a:extLst>
          </p:cNvPr>
          <p:cNvSpPr txBox="1"/>
          <p:nvPr/>
        </p:nvSpPr>
        <p:spPr>
          <a:xfrm>
            <a:off x="1573348" y="1569105"/>
            <a:ext cx="657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Connect at least one million Americans impacted by COVID-19 to food assistance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07249-E2EC-E54F-9B65-684BDBB1DF56}"/>
              </a:ext>
            </a:extLst>
          </p:cNvPr>
          <p:cNvSpPr txBox="1"/>
          <p:nvPr/>
        </p:nvSpPr>
        <p:spPr>
          <a:xfrm>
            <a:off x="1573348" y="2550719"/>
            <a:ext cx="730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Secure at least nine more data-sharing API partners who also address COVID-related hunger</a:t>
            </a:r>
          </a:p>
        </p:txBody>
      </p:sp>
    </p:spTree>
    <p:extLst>
      <p:ext uri="{BB962C8B-B14F-4D97-AF65-F5344CB8AC3E}">
        <p14:creationId xmlns:p14="http://schemas.microsoft.com/office/powerpoint/2010/main" val="314339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" y="0"/>
            <a:ext cx="9143999" cy="5262979"/>
          </a:xfrm>
          <a:prstGeom prst="rect">
            <a:avLst/>
          </a:prstGeom>
          <a:solidFill>
            <a:srgbClr val="2BB673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54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60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4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60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60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52" y="364558"/>
            <a:ext cx="1188696" cy="11886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80906" y="1917812"/>
            <a:ext cx="6782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6000" i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Thank You</a:t>
            </a:r>
          </a:p>
          <a:p>
            <a:pPr algn="ctr"/>
            <a:endParaRPr lang="en-US" sz="2400" i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724" y="4480013"/>
            <a:ext cx="266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jack@foodfinder.us</a:t>
            </a:r>
            <a:endParaRPr lang="en-US" sz="1600" i="1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770-846-3367</a:t>
            </a:r>
          </a:p>
        </p:txBody>
      </p:sp>
    </p:spTree>
    <p:extLst>
      <p:ext uri="{BB962C8B-B14F-4D97-AF65-F5344CB8AC3E}">
        <p14:creationId xmlns:p14="http://schemas.microsoft.com/office/powerpoint/2010/main" val="129434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9958" y="0"/>
            <a:ext cx="7873322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COVID-19 and Hunger in America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pic>
        <p:nvPicPr>
          <p:cNvPr id="3" name="Picture 2" descr="A highway filled with lots of traffic&#10;&#10;Description automatically generated">
            <a:extLst>
              <a:ext uri="{FF2B5EF4-FFF2-40B4-BE49-F238E27FC236}">
                <a16:creationId xmlns:a16="http://schemas.microsoft.com/office/drawing/2014/main" id="{9EC784AD-C3B1-1246-9E09-F648AE574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02238"/>
            <a:ext cx="4572000" cy="2156156"/>
          </a:xfrm>
          <a:prstGeom prst="rect">
            <a:avLst/>
          </a:prstGeom>
        </p:spPr>
      </p:pic>
      <p:pic>
        <p:nvPicPr>
          <p:cNvPr id="9" name="Picture 8" descr="A picture containing outdoor, grass, car, hill&#10;&#10;Description automatically generated">
            <a:extLst>
              <a:ext uri="{FF2B5EF4-FFF2-40B4-BE49-F238E27FC236}">
                <a16:creationId xmlns:a16="http://schemas.microsoft.com/office/drawing/2014/main" id="{728375E3-A15E-5045-BD96-D212DB0BDB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59838"/>
            <a:ext cx="4572000" cy="2045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54C2D1-D327-F543-ACAD-F02E59BC5F33}"/>
              </a:ext>
            </a:extLst>
          </p:cNvPr>
          <p:cNvSpPr txBox="1"/>
          <p:nvPr/>
        </p:nvSpPr>
        <p:spPr>
          <a:xfrm>
            <a:off x="372866" y="1424076"/>
            <a:ext cx="406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50,000,000+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B869A-5D0C-DE48-83FF-B79918F7DFFE}"/>
              </a:ext>
            </a:extLst>
          </p:cNvPr>
          <p:cNvSpPr txBox="1"/>
          <p:nvPr/>
        </p:nvSpPr>
        <p:spPr>
          <a:xfrm>
            <a:off x="411794" y="2164766"/>
            <a:ext cx="359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81605"/>
                </a:solidFill>
              </a:rPr>
              <a:t>Americans now face food insecurity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5C8884-D018-9740-8551-17ECBE0D80DF}"/>
              </a:ext>
            </a:extLst>
          </p:cNvPr>
          <p:cNvSpPr txBox="1"/>
          <p:nvPr/>
        </p:nvSpPr>
        <p:spPr>
          <a:xfrm>
            <a:off x="1204253" y="2764931"/>
            <a:ext cx="2012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A81605"/>
                </a:solidFill>
              </a:rPr>
              <a:t>(Feeding America)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394A8-99C8-FC4A-9A10-EC7B4B7D8E60}"/>
              </a:ext>
            </a:extLst>
          </p:cNvPr>
          <p:cNvSpPr txBox="1"/>
          <p:nvPr/>
        </p:nvSpPr>
        <p:spPr>
          <a:xfrm>
            <a:off x="750671" y="3250752"/>
            <a:ext cx="309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1 out of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45F2C-B3BE-AA4A-B256-95EA91DE0E43}"/>
              </a:ext>
            </a:extLst>
          </p:cNvPr>
          <p:cNvSpPr txBox="1"/>
          <p:nvPr/>
        </p:nvSpPr>
        <p:spPr>
          <a:xfrm>
            <a:off x="130055" y="3974132"/>
            <a:ext cx="428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81605"/>
                </a:solidFill>
              </a:rPr>
              <a:t>children in America now face food insecurity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6E220-9D17-4A4C-9747-1A7A05CCDE50}"/>
              </a:ext>
            </a:extLst>
          </p:cNvPr>
          <p:cNvSpPr txBox="1"/>
          <p:nvPr/>
        </p:nvSpPr>
        <p:spPr>
          <a:xfrm>
            <a:off x="1204253" y="4581668"/>
            <a:ext cx="2012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A81605"/>
                </a:solidFill>
              </a:rPr>
              <a:t>(No Kid Hungry)</a:t>
            </a:r>
          </a:p>
        </p:txBody>
      </p:sp>
    </p:spTree>
    <p:extLst>
      <p:ext uri="{BB962C8B-B14F-4D97-AF65-F5344CB8AC3E}">
        <p14:creationId xmlns:p14="http://schemas.microsoft.com/office/powerpoint/2010/main" val="169436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29" y="1001425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9958" y="0"/>
            <a:ext cx="7956830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The Problem in Seeking Help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7176" y="2444172"/>
            <a:ext cx="2986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rgbClr val="C0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863%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0352" y="1317161"/>
            <a:ext cx="4728677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charset="0"/>
              </a:rPr>
              <a:t>Even pre-COVID, Google searches from people looking for food pantries between 2015 and 2019 increased 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422" y="3521744"/>
            <a:ext cx="1948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C00000"/>
                </a:solidFill>
              </a:rPr>
              <a:t>(Google Keyword Planner)</a:t>
            </a:r>
            <a:endParaRPr lang="en-US" sz="700" i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indoor, scene, filled, table&#10;&#10;Description automatically generated">
            <a:extLst>
              <a:ext uri="{FF2B5EF4-FFF2-40B4-BE49-F238E27FC236}">
                <a16:creationId xmlns:a16="http://schemas.microsoft.com/office/drawing/2014/main" id="{FB1785A8-AD10-C044-9F07-263542508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" y="990500"/>
            <a:ext cx="4408781" cy="41667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D405EB-F1E0-8841-B465-09E1C6FF41F6}"/>
              </a:ext>
            </a:extLst>
          </p:cNvPr>
          <p:cNvSpPr txBox="1"/>
          <p:nvPr/>
        </p:nvSpPr>
        <p:spPr>
          <a:xfrm>
            <a:off x="4395559" y="3945697"/>
            <a:ext cx="473521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0" i="1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 problem? Those searches still present confusing, often contradictory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155843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9957" y="0"/>
            <a:ext cx="7650701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FoodFinder Intro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4386" y="2486890"/>
            <a:ext cx="7606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charset="0"/>
              </a:rPr>
              <a:t>a 501(c)(3) nonprofit</a:t>
            </a:r>
          </a:p>
          <a:p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charset="0"/>
              </a:rPr>
              <a:t>a website – </a:t>
            </a:r>
            <a:r>
              <a:rPr lang="en-US" sz="3200" dirty="0">
                <a:solidFill>
                  <a:srgbClr val="0462C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charset="0"/>
              </a:rPr>
              <a:t>foodfinder.us</a:t>
            </a:r>
          </a:p>
          <a:p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charset="0"/>
              </a:rPr>
              <a:t>a mobile app – </a:t>
            </a:r>
            <a:r>
              <a:rPr lang="en-US" sz="3200" dirty="0">
                <a:solidFill>
                  <a:srgbClr val="0462C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charset="0"/>
              </a:rPr>
              <a:t>iOS + Android</a:t>
            </a:r>
            <a:endParaRPr lang="en-US" sz="32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26" y="1845622"/>
            <a:ext cx="2447934" cy="24479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371895-1452-994D-8A50-FA938FA9F49F}"/>
              </a:ext>
            </a:extLst>
          </p:cNvPr>
          <p:cNvSpPr/>
          <p:nvPr/>
        </p:nvSpPr>
        <p:spPr>
          <a:xfrm>
            <a:off x="2854386" y="1751577"/>
            <a:ext cx="4296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15B679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What is FoodFinder?</a:t>
            </a:r>
          </a:p>
        </p:txBody>
      </p:sp>
    </p:spTree>
    <p:extLst>
      <p:ext uri="{BB962C8B-B14F-4D97-AF65-F5344CB8AC3E}">
        <p14:creationId xmlns:p14="http://schemas.microsoft.com/office/powerpoint/2010/main" val="98678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59958" y="0"/>
            <a:ext cx="6145946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Our Platform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058" y="992574"/>
            <a:ext cx="2669942" cy="4150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691" y="992574"/>
            <a:ext cx="2681387" cy="415092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931" y="1234302"/>
            <a:ext cx="37127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7"/>
              </a:buBlip>
            </a:pPr>
            <a:r>
              <a:rPr lang="en-US" sz="2100" dirty="0">
                <a:latin typeface="Helvetica Neue Light" charset="0"/>
                <a:ea typeface="Helvetica Neue Light" charset="0"/>
                <a:cs typeface="Helvetica Neue Light" charset="0"/>
              </a:rPr>
              <a:t>Our platform is nationwide with information on 46,000 food pantries and 10,000’s more school meal locations</a:t>
            </a:r>
          </a:p>
          <a:p>
            <a:endParaRPr lang="en-US" sz="21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buBlip>
                <a:blip r:embed="rId7"/>
              </a:buBlip>
            </a:pPr>
            <a:r>
              <a:rPr lang="en-US" sz="2100" dirty="0">
                <a:latin typeface="Helvetica Neue Light" charset="0"/>
                <a:ea typeface="Helvetica Neue Light" charset="0"/>
                <a:cs typeface="Helvetica Neue Light" charset="0"/>
              </a:rPr>
              <a:t>What sets us apart:</a:t>
            </a:r>
          </a:p>
          <a:p>
            <a:pPr marL="457200" indent="-457200">
              <a:buFont typeface="+mj-lt"/>
              <a:buAutoNum type="arabicPeriod"/>
            </a:pPr>
            <a:endParaRPr lang="en-US" sz="21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092" lvl="1" indent="-457200">
              <a:buFont typeface="+mj-lt"/>
              <a:buAutoNum type="arabicPeriod"/>
            </a:pPr>
            <a:r>
              <a:rPr lang="en-US" sz="2100" b="1" dirty="0">
                <a:latin typeface="Helvetica Neue Light" charset="0"/>
                <a:ea typeface="Helvetica Neue Light" charset="0"/>
                <a:cs typeface="Helvetica Neue Light" charset="0"/>
              </a:rPr>
              <a:t>Quality of data</a:t>
            </a:r>
          </a:p>
          <a:p>
            <a:pPr marL="800092" lvl="1" indent="-457200">
              <a:buFont typeface="+mj-lt"/>
              <a:buAutoNum type="arabicPeriod"/>
            </a:pPr>
            <a:r>
              <a:rPr lang="en-US" sz="2100" b="1" dirty="0">
                <a:latin typeface="Helvetica Neue Light" charset="0"/>
                <a:ea typeface="Helvetica Neue Light" charset="0"/>
                <a:cs typeface="Helvetica Neue Light" charset="0"/>
              </a:rPr>
              <a:t>Quantity of data</a:t>
            </a:r>
          </a:p>
          <a:p>
            <a:pPr marL="800092" lvl="1" indent="-457200">
              <a:buFont typeface="+mj-lt"/>
              <a:buAutoNum type="arabicPeriod"/>
            </a:pPr>
            <a:r>
              <a:rPr lang="en-US" sz="2100" b="1" dirty="0">
                <a:latin typeface="Helvetica Neue Light" charset="0"/>
                <a:ea typeface="Helvetica Neue Light" charset="0"/>
                <a:cs typeface="Helvetica Neue Light" charset="0"/>
              </a:rPr>
              <a:t>Our partner network</a:t>
            </a:r>
            <a:endParaRPr lang="en-US" sz="21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685792" lvl="1" indent="-342900">
              <a:buBlip>
                <a:blip r:embed="rId7"/>
              </a:buBlip>
            </a:pPr>
            <a:endParaRPr lang="en-US" sz="20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sz="18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A77E024-89F1-904E-8A6F-9A9CCFAFA124}"/>
              </a:ext>
            </a:extLst>
          </p:cNvPr>
          <p:cNvSpPr txBox="1">
            <a:spLocks/>
          </p:cNvSpPr>
          <p:nvPr/>
        </p:nvSpPr>
        <p:spPr>
          <a:xfrm>
            <a:off x="359957" y="0"/>
            <a:ext cx="7650701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Our Financial Sustainability Model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123F2E-1E5B-754D-9484-08300C7DCD38}"/>
              </a:ext>
            </a:extLst>
          </p:cNvPr>
          <p:cNvSpPr/>
          <p:nvPr/>
        </p:nvSpPr>
        <p:spPr>
          <a:xfrm>
            <a:off x="135168" y="1269096"/>
            <a:ext cx="46677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5"/>
              </a:buBlip>
            </a:pP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The </a:t>
            </a:r>
            <a:r>
              <a:rPr lang="en-US" sz="2200" dirty="0">
                <a:solidFill>
                  <a:srgbClr val="18B67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FoodFinder API 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helps other hunger relief organizations better fulfill </a:t>
            </a:r>
            <a:r>
              <a:rPr lang="en-US" sz="2200" i="1" dirty="0">
                <a:latin typeface="Helvetica Neue Light" charset="0"/>
                <a:ea typeface="Helvetica Neue Light" charset="0"/>
                <a:cs typeface="Helvetica Neue Light" charset="0"/>
              </a:rPr>
              <a:t>their 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missions while earning revenue to pay for </a:t>
            </a:r>
            <a:r>
              <a:rPr lang="en-US" sz="2200" i="1" dirty="0">
                <a:latin typeface="Helvetica Neue Light" charset="0"/>
                <a:ea typeface="Helvetica Neue Light" charset="0"/>
                <a:cs typeface="Helvetica Neue Light" charset="0"/>
              </a:rPr>
              <a:t>our</a:t>
            </a: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 mission</a:t>
            </a:r>
            <a:endParaRPr lang="en-US" sz="2200" dirty="0">
              <a:solidFill>
                <a:srgbClr val="18B67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just"/>
            <a:endParaRPr lang="en-US" sz="24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 algn="just">
              <a:buBlip>
                <a:blip r:embed="rId5"/>
              </a:buBlip>
            </a:pPr>
            <a:r>
              <a:rPr lang="en-US" sz="2200" dirty="0">
                <a:latin typeface="Helvetica Neue Light" charset="0"/>
                <a:ea typeface="Helvetica Neue Light" charset="0"/>
                <a:cs typeface="Helvetica Neue Light" charset="0"/>
              </a:rPr>
              <a:t>This B2B technology gives clients:</a:t>
            </a:r>
          </a:p>
          <a:p>
            <a:pPr algn="just"/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092" lvl="1" indent="-457200">
              <a:buAutoNum type="arabicParenR"/>
            </a:pPr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a custom co-developed version of our food pantry locator </a:t>
            </a:r>
            <a:r>
              <a:rPr lang="en-US" sz="2000" i="1" u="sng" dirty="0">
                <a:latin typeface="Helvetica Neue Light" charset="0"/>
                <a:ea typeface="Helvetica Neue Light" charset="0"/>
                <a:cs typeface="Helvetica Neue Light" charset="0"/>
              </a:rPr>
              <a:t>and/or</a:t>
            </a:r>
          </a:p>
          <a:p>
            <a:pPr marL="800092" lvl="1" indent="-457200">
              <a:buAutoNum type="arabicParenR"/>
            </a:pPr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a direct link to our food provider database (a monthly subscription)</a:t>
            </a:r>
          </a:p>
        </p:txBody>
      </p:sp>
      <p:pic>
        <p:nvPicPr>
          <p:cNvPr id="5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9103A91F-E9F2-EA43-A587-B46246888D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367" y="995679"/>
            <a:ext cx="3913633" cy="41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9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A77E024-89F1-904E-8A6F-9A9CCFAFA124}"/>
              </a:ext>
            </a:extLst>
          </p:cNvPr>
          <p:cNvSpPr txBox="1">
            <a:spLocks/>
          </p:cNvSpPr>
          <p:nvPr/>
        </p:nvSpPr>
        <p:spPr>
          <a:xfrm>
            <a:off x="359957" y="0"/>
            <a:ext cx="7650701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Product-Market Fit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A8CEA78-3802-C447-9416-52CBA418D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5679"/>
            <a:ext cx="3952875" cy="41478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BF680BD-E33F-F445-8FDF-25A33608CAFF}"/>
              </a:ext>
            </a:extLst>
          </p:cNvPr>
          <p:cNvSpPr/>
          <p:nvPr/>
        </p:nvSpPr>
        <p:spPr>
          <a:xfrm>
            <a:off x="5305426" y="3097562"/>
            <a:ext cx="1171575" cy="1171575"/>
          </a:xfrm>
          <a:prstGeom prst="ellipse">
            <a:avLst/>
          </a:prstGeom>
          <a:noFill/>
          <a:ln>
            <a:solidFill>
              <a:srgbClr val="01B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1F0C93-52B4-2341-9C01-357B4E675D49}"/>
              </a:ext>
            </a:extLst>
          </p:cNvPr>
          <p:cNvSpPr/>
          <p:nvPr/>
        </p:nvSpPr>
        <p:spPr>
          <a:xfrm>
            <a:off x="5348288" y="3360183"/>
            <a:ext cx="1085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1BE7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 API Partners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51D5839-E972-F540-9940-9EF68B0AB1E4}"/>
              </a:ext>
            </a:extLst>
          </p:cNvPr>
          <p:cNvSpPr/>
          <p:nvPr/>
        </p:nvSpPr>
        <p:spPr>
          <a:xfrm>
            <a:off x="6619874" y="3097562"/>
            <a:ext cx="1171575" cy="1171575"/>
          </a:xfrm>
          <a:prstGeom prst="ellipse">
            <a:avLst/>
          </a:prstGeom>
          <a:noFill/>
          <a:ln>
            <a:solidFill>
              <a:srgbClr val="01B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4A4B80-D8F0-8B4F-982C-D8C7343FDAC9}"/>
              </a:ext>
            </a:extLst>
          </p:cNvPr>
          <p:cNvSpPr/>
          <p:nvPr/>
        </p:nvSpPr>
        <p:spPr>
          <a:xfrm>
            <a:off x="6662736" y="3360183"/>
            <a:ext cx="108584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dirty="0">
                <a:solidFill>
                  <a:srgbClr val="01BE7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$399k in</a:t>
            </a:r>
          </a:p>
          <a:p>
            <a:pPr algn="ctr"/>
            <a:r>
              <a:rPr lang="en-US" sz="1750" dirty="0">
                <a:solidFill>
                  <a:srgbClr val="01BE7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Revenue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E3E9AC-DF81-614A-9ED0-385E79A70CA1}"/>
              </a:ext>
            </a:extLst>
          </p:cNvPr>
          <p:cNvSpPr txBox="1"/>
          <p:nvPr/>
        </p:nvSpPr>
        <p:spPr>
          <a:xfrm>
            <a:off x="3952875" y="1533509"/>
            <a:ext cx="5191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rgbClr val="15B679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 less than a year, we found strong product-market fit and a true win-win scenario for us and our partners.</a:t>
            </a:r>
          </a:p>
        </p:txBody>
      </p:sp>
    </p:spTree>
    <p:extLst>
      <p:ext uri="{BB962C8B-B14F-4D97-AF65-F5344CB8AC3E}">
        <p14:creationId xmlns:p14="http://schemas.microsoft.com/office/powerpoint/2010/main" val="78174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A77E024-89F1-904E-8A6F-9A9CCFAFA124}"/>
              </a:ext>
            </a:extLst>
          </p:cNvPr>
          <p:cNvSpPr txBox="1">
            <a:spLocks/>
          </p:cNvSpPr>
          <p:nvPr/>
        </p:nvSpPr>
        <p:spPr>
          <a:xfrm>
            <a:off x="359957" y="0"/>
            <a:ext cx="8070811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Traction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C78D8-1266-554E-ADD7-3361B5A5D50B}"/>
              </a:ext>
            </a:extLst>
          </p:cNvPr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A4033-3131-B34A-9EC2-ADAB3E5EBECA}"/>
              </a:ext>
            </a:extLst>
          </p:cNvPr>
          <p:cNvSpPr txBox="1"/>
          <p:nvPr/>
        </p:nvSpPr>
        <p:spPr>
          <a:xfrm>
            <a:off x="6239530" y="1125155"/>
            <a:ext cx="2806914" cy="461665"/>
          </a:xfrm>
          <a:prstGeom prst="rect">
            <a:avLst/>
          </a:prstGeom>
          <a:solidFill>
            <a:srgbClr val="2AB7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Media Features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69F99-1499-EA46-99AD-E6EE7CA28076}"/>
              </a:ext>
            </a:extLst>
          </p:cNvPr>
          <p:cNvSpPr txBox="1"/>
          <p:nvPr/>
        </p:nvSpPr>
        <p:spPr>
          <a:xfrm>
            <a:off x="2896689" y="1127274"/>
            <a:ext cx="3154708" cy="461665"/>
          </a:xfrm>
          <a:prstGeom prst="rect">
            <a:avLst/>
          </a:prstGeom>
          <a:solidFill>
            <a:srgbClr val="2AB7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Funding Partners</a:t>
            </a: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297A5A7F-8095-D74F-8595-81FF527E12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478" y="2629719"/>
            <a:ext cx="1679780" cy="426944"/>
          </a:xfrm>
          <a:prstGeom prst="rect">
            <a:avLst/>
          </a:prstGeom>
        </p:spPr>
      </p:pic>
      <p:pic>
        <p:nvPicPr>
          <p:cNvPr id="12" name="Picture 2" descr="mage result for the atlanta journal-constitution logo transparent">
            <a:hlinkClick r:id="rId7"/>
            <a:extLst>
              <a:ext uri="{FF2B5EF4-FFF2-40B4-BE49-F238E27FC236}">
                <a16:creationId xmlns:a16="http://schemas.microsoft.com/office/drawing/2014/main" id="{17288F76-AC4C-4141-87D6-0E1C386A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598" y="4045153"/>
            <a:ext cx="2698847" cy="5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ge result for arby's foundation logo">
            <a:extLst>
              <a:ext uri="{FF2B5EF4-FFF2-40B4-BE49-F238E27FC236}">
                <a16:creationId xmlns:a16="http://schemas.microsoft.com/office/drawing/2014/main" id="{78AA88E0-6D65-E643-AF93-49FBCBB8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13" y="2683536"/>
            <a:ext cx="1133823" cy="12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age result for walmart foundation logo">
            <a:extLst>
              <a:ext uri="{FF2B5EF4-FFF2-40B4-BE49-F238E27FC236}">
                <a16:creationId xmlns:a16="http://schemas.microsoft.com/office/drawing/2014/main" id="{8602CF5D-02CE-9041-A8F9-331F358A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845" y="1712735"/>
            <a:ext cx="2580775" cy="7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age result for food lion logo transparent">
            <a:extLst>
              <a:ext uri="{FF2B5EF4-FFF2-40B4-BE49-F238E27FC236}">
                <a16:creationId xmlns:a16="http://schemas.microsoft.com/office/drawing/2014/main" id="{34930B23-88D1-AB47-A3CE-8C57ADF41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28" y="1766738"/>
            <a:ext cx="1712356" cy="7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mage result for newsweek logo">
            <a:hlinkClick r:id="rId12" highlightClick="1"/>
            <a:extLst>
              <a:ext uri="{FF2B5EF4-FFF2-40B4-BE49-F238E27FC236}">
                <a16:creationId xmlns:a16="http://schemas.microsoft.com/office/drawing/2014/main" id="{FEE62491-5458-864E-AAD5-07FC5D59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180" y="3392976"/>
            <a:ext cx="2057635" cy="28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E2EFCB-94CC-3B47-9B3D-1CCA135E88B3}"/>
              </a:ext>
            </a:extLst>
          </p:cNvPr>
          <p:cNvCxnSpPr>
            <a:cxnSpLocks/>
          </p:cNvCxnSpPr>
          <p:nvPr/>
        </p:nvCxnSpPr>
        <p:spPr>
          <a:xfrm>
            <a:off x="2802622" y="1712735"/>
            <a:ext cx="0" cy="3167758"/>
          </a:xfrm>
          <a:prstGeom prst="line">
            <a:avLst/>
          </a:prstGeom>
          <a:ln w="19050" cap="flat" cmpd="sng" algn="ctr">
            <a:solidFill>
              <a:srgbClr val="18B67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25CAB5-D703-3347-B1AD-77F4A6734641}"/>
              </a:ext>
            </a:extLst>
          </p:cNvPr>
          <p:cNvSpPr txBox="1"/>
          <p:nvPr/>
        </p:nvSpPr>
        <p:spPr>
          <a:xfrm>
            <a:off x="94066" y="1126780"/>
            <a:ext cx="2614490" cy="461665"/>
          </a:xfrm>
          <a:prstGeom prst="rect">
            <a:avLst/>
          </a:prstGeom>
          <a:solidFill>
            <a:srgbClr val="2AB7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API Partners</a:t>
            </a:r>
          </a:p>
        </p:txBody>
      </p:sp>
      <p:pic>
        <p:nvPicPr>
          <p:cNvPr id="3" name="Picture 2" descr="A close up of a logo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721F559D-1F63-664D-B4D8-5E674ABA71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91" y="1856074"/>
            <a:ext cx="1803581" cy="59337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821B8B-67F5-4B46-8314-752DADBAB1A2}"/>
              </a:ext>
            </a:extLst>
          </p:cNvPr>
          <p:cNvCxnSpPr>
            <a:cxnSpLocks/>
          </p:cNvCxnSpPr>
          <p:nvPr/>
        </p:nvCxnSpPr>
        <p:spPr>
          <a:xfrm>
            <a:off x="6147752" y="1712735"/>
            <a:ext cx="0" cy="3171567"/>
          </a:xfrm>
          <a:prstGeom prst="line">
            <a:avLst/>
          </a:prstGeom>
          <a:ln w="19050" cap="flat" cmpd="sng" algn="ctr">
            <a:solidFill>
              <a:srgbClr val="18B67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C51CF154-D165-274C-ADEA-274C25F798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185" y="4147821"/>
            <a:ext cx="1986147" cy="511432"/>
          </a:xfrm>
          <a:prstGeom prst="rect">
            <a:avLst/>
          </a:prstGeom>
        </p:spPr>
      </p:pic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18DD7B8B-3CB9-E34A-BD97-0AFD466EBBC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52" y="3491864"/>
            <a:ext cx="2470018" cy="279561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8BC49-0D5A-6042-A40B-54D1CFEB91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" y="2799439"/>
            <a:ext cx="673662" cy="673662"/>
          </a:xfrm>
          <a:prstGeom prst="rect">
            <a:avLst/>
          </a:prstGeom>
        </p:spPr>
      </p:pic>
      <p:pic>
        <p:nvPicPr>
          <p:cNvPr id="33" name="Picture 3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61ED937-51F2-1A4C-B375-03B1FD2B6B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80984" y="3950975"/>
            <a:ext cx="3730044" cy="79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8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995679"/>
            <a:ext cx="9144000" cy="4147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9957" y="0"/>
            <a:ext cx="7650701" cy="109307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Lato Bold"/>
                <a:ea typeface="+mj-ea"/>
                <a:cs typeface="Lato Bold"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Beirut" charset="0"/>
              </a:rPr>
              <a:t>We’re in Good Company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280" y="159057"/>
            <a:ext cx="774962" cy="77496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C5E681C-3724-F641-AF91-DE316CB290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645" y="995679"/>
            <a:ext cx="3514355" cy="4147821"/>
          </a:xfrm>
          <a:prstGeom prst="rect">
            <a:avLst/>
          </a:prstGeom>
        </p:spPr>
      </p:pic>
      <p:pic>
        <p:nvPicPr>
          <p:cNvPr id="7" name="Picture 6" descr="A picture containing sitting, player, device, pers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7A335A1D-F01E-C144-9103-848733A68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27766"/>
            <a:ext cx="5629645" cy="18129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DB9B87-64D6-5747-BA87-ED53CB0D7364}"/>
              </a:ext>
            </a:extLst>
          </p:cNvPr>
          <p:cNvCxnSpPr/>
          <p:nvPr/>
        </p:nvCxnSpPr>
        <p:spPr>
          <a:xfrm>
            <a:off x="3364992" y="4206802"/>
            <a:ext cx="8686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716CA9E9-8ADB-4148-9E68-483CFBD929FD}"/>
              </a:ext>
            </a:extLst>
          </p:cNvPr>
          <p:cNvSpPr/>
          <p:nvPr/>
        </p:nvSpPr>
        <p:spPr>
          <a:xfrm>
            <a:off x="7617466" y="2155557"/>
            <a:ext cx="128016" cy="1097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2A9705-99B1-364E-961C-F0A862D8EB45}"/>
              </a:ext>
            </a:extLst>
          </p:cNvPr>
          <p:cNvSpPr txBox="1"/>
          <p:nvPr/>
        </p:nvSpPr>
        <p:spPr>
          <a:xfrm>
            <a:off x="0" y="1630808"/>
            <a:ext cx="56296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FoodFinder is only six years old with a </a:t>
            </a:r>
          </a:p>
          <a:p>
            <a:pPr algn="ctr"/>
            <a:r>
              <a:rPr lang="en-US" sz="2100" dirty="0"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$500k budget, but we’ve joined the biggest names in hunger relief on nationwide initiatives.</a:t>
            </a:r>
          </a:p>
        </p:txBody>
      </p:sp>
    </p:spTree>
    <p:extLst>
      <p:ext uri="{BB962C8B-B14F-4D97-AF65-F5344CB8AC3E}">
        <p14:creationId xmlns:p14="http://schemas.microsoft.com/office/powerpoint/2010/main" val="125289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86035</TotalTime>
  <Words>375</Words>
  <Application>Microsoft Macintosh PowerPoint</Application>
  <PresentationFormat>On-screen Show (16:9)</PresentationFormat>
  <Paragraphs>91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Abadi MT Condensed Extra Bold</vt:lpstr>
      <vt:lpstr>Arial</vt:lpstr>
      <vt:lpstr>Avenir Book</vt:lpstr>
      <vt:lpstr>Calibri</vt:lpstr>
      <vt:lpstr>Corbel</vt:lpstr>
      <vt:lpstr>Helvetica</vt:lpstr>
      <vt:lpstr>Helvetica Neue</vt:lpstr>
      <vt:lpstr>Helvetica Neue Condensed</vt:lpstr>
      <vt:lpstr>Helvetica Neue Light</vt:lpstr>
      <vt:lpstr>Helvetica Neue Medium</vt:lpstr>
      <vt:lpstr>Helvetica Neue Medium</vt:lpstr>
      <vt:lpstr>Helvetica Neue Thin</vt:lpstr>
      <vt:lpstr>Lato Bold</vt:lpstr>
      <vt:lpstr>Lato Italic</vt:lpstr>
      <vt:lpstr>Lato Light</vt:lpstr>
      <vt:lpstr>Lato Regular</vt:lpstr>
      <vt:lpstr>News Gothic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FoodFinder- Fighting Hunger</dc:title>
  <dc:creator>jeff@jeffgriffin.com</dc:creator>
  <cp:lastModifiedBy>Jack Griffin</cp:lastModifiedBy>
  <cp:revision>749</cp:revision>
  <dcterms:created xsi:type="dcterms:W3CDTF">2017-01-08T19:35:29Z</dcterms:created>
  <dcterms:modified xsi:type="dcterms:W3CDTF">2020-11-25T20:53:12Z</dcterms:modified>
</cp:coreProperties>
</file>